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70" r:id="rId5"/>
    <p:sldId id="269" r:id="rId6"/>
    <p:sldId id="258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4981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13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13821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129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276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0652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39861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9822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9473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0349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4105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8337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1025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5705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8949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6554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60975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29-8-2019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02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16016" y="2564904"/>
            <a:ext cx="3313355" cy="1702160"/>
          </a:xfrm>
        </p:spPr>
        <p:txBody>
          <a:bodyPr>
            <a:normAutofit/>
          </a:bodyPr>
          <a:lstStyle/>
          <a:p>
            <a:r>
              <a:rPr lang="nl-NL" sz="1800" dirty="0" smtClean="0"/>
              <a:t>Kostprijs &amp; verkoopprijs</a:t>
            </a:r>
            <a:endParaRPr lang="nl-NL" sz="1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860032" y="4509120"/>
            <a:ext cx="6620968" cy="861420"/>
          </a:xfrm>
        </p:spPr>
        <p:txBody>
          <a:bodyPr>
            <a:normAutofit/>
          </a:bodyPr>
          <a:lstStyle/>
          <a:p>
            <a:r>
              <a:rPr lang="nl-NL" dirty="0" smtClean="0"/>
              <a:t>Keuzevak Marketing</a:t>
            </a:r>
            <a:br>
              <a:rPr lang="nl-NL" dirty="0" smtClean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636912"/>
            <a:ext cx="3161928" cy="316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187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476672"/>
            <a:ext cx="7024744" cy="1143000"/>
          </a:xfrm>
        </p:spPr>
        <p:txBody>
          <a:bodyPr>
            <a:normAutofit/>
          </a:bodyPr>
          <a:lstStyle/>
          <a:p>
            <a:r>
              <a:rPr lang="nl-NL" dirty="0" smtClean="0"/>
              <a:t>Opslagpercentage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700808"/>
            <a:ext cx="6777317" cy="4320480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nl-NL" dirty="0" smtClean="0"/>
              <a:t>Stel:</a:t>
            </a:r>
          </a:p>
          <a:p>
            <a:pPr marL="68580" indent="0">
              <a:buNone/>
            </a:pPr>
            <a:r>
              <a:rPr lang="nl-NL" dirty="0" smtClean="0"/>
              <a:t>We verkopen jam </a:t>
            </a:r>
            <a:r>
              <a:rPr lang="nl-NL" b="1" dirty="0"/>
              <a:t>é</a:t>
            </a:r>
            <a:r>
              <a:rPr lang="nl-NL" b="1" dirty="0" smtClean="0"/>
              <a:t>n</a:t>
            </a:r>
            <a:r>
              <a:rPr lang="nl-NL" dirty="0" smtClean="0"/>
              <a:t> honing op de markt.</a:t>
            </a:r>
          </a:p>
          <a:p>
            <a:pPr marL="6858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De kosten per maand voor jam (1000 stuks)</a:t>
            </a:r>
          </a:p>
          <a:p>
            <a:pPr marL="68580" indent="0">
              <a:buNone/>
            </a:pPr>
            <a:r>
              <a:rPr lang="nl-NL" dirty="0" smtClean="0"/>
              <a:t>						€ 1000,-</a:t>
            </a:r>
          </a:p>
          <a:p>
            <a:pPr marL="68580" indent="0">
              <a:buNone/>
            </a:pPr>
            <a:r>
              <a:rPr lang="nl-NL" dirty="0" smtClean="0"/>
              <a:t>De kosten per maand voor honing (250 stuks)</a:t>
            </a:r>
          </a:p>
          <a:p>
            <a:pPr marL="68580" indent="0">
              <a:buNone/>
            </a:pPr>
            <a:r>
              <a:rPr lang="nl-NL" dirty="0"/>
              <a:t>	</a:t>
            </a:r>
            <a:r>
              <a:rPr lang="nl-NL" dirty="0" smtClean="0"/>
              <a:t>					</a:t>
            </a:r>
            <a:r>
              <a:rPr lang="nl-NL" u="sng" dirty="0" smtClean="0"/>
              <a:t>€ 500,-</a:t>
            </a:r>
          </a:p>
          <a:p>
            <a:pPr marL="68580" indent="0">
              <a:buNone/>
            </a:pPr>
            <a:r>
              <a:rPr lang="nl-NL" b="1" dirty="0" smtClean="0"/>
              <a:t>Dan zijn de totale directe kosten: 		€ 1500,-</a:t>
            </a:r>
          </a:p>
          <a:p>
            <a:pPr marL="68580" indent="0">
              <a:buNone/>
            </a:pPr>
            <a:r>
              <a:rPr lang="nl-NL" b="1" dirty="0" smtClean="0"/>
              <a:t>De </a:t>
            </a:r>
            <a:r>
              <a:rPr lang="nl-NL" b="1" dirty="0"/>
              <a:t>totale indirecte kosten </a:t>
            </a:r>
            <a:r>
              <a:rPr lang="nl-NL" b="1" dirty="0" smtClean="0"/>
              <a:t>zijn:		€ 150</a:t>
            </a:r>
            <a:br>
              <a:rPr lang="nl-NL" b="1" dirty="0" smtClean="0"/>
            </a:br>
            <a:endParaRPr lang="nl-NL" b="1" dirty="0" smtClean="0"/>
          </a:p>
          <a:p>
            <a:pPr marL="68580" indent="0">
              <a:buNone/>
            </a:pPr>
            <a:r>
              <a:rPr lang="nl-NL" dirty="0" smtClean="0"/>
              <a:t>Wat ik nu kan uitrekenen = hoeveel </a:t>
            </a:r>
            <a:r>
              <a:rPr lang="nl-NL" dirty="0"/>
              <a:t>procent de indirecte kosten zijn van de directe kosten</a:t>
            </a:r>
            <a:r>
              <a:rPr lang="nl-NL" dirty="0" smtClean="0"/>
              <a:t>.</a:t>
            </a:r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dirty="0" smtClean="0"/>
              <a:t>100 / 1500 x 150 =  </a:t>
            </a:r>
            <a:r>
              <a:rPr lang="nl-NL" b="1" dirty="0" smtClean="0"/>
              <a:t>10 %</a:t>
            </a:r>
          </a:p>
          <a:p>
            <a:pPr marL="68580" indent="0">
              <a:buNone/>
            </a:pPr>
            <a:endParaRPr lang="nl-NL" b="1" dirty="0"/>
          </a:p>
          <a:p>
            <a:pPr marL="68580" indent="0">
              <a:buNone/>
            </a:pPr>
            <a:r>
              <a:rPr lang="nl-NL" b="1" dirty="0" smtClean="0"/>
              <a:t>Dit noemen wij het opslagpercentage!</a:t>
            </a:r>
          </a:p>
          <a:p>
            <a:pPr marL="6858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1475787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Opslagpercentage per product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nl-NL" b="1" dirty="0"/>
              <a:t>1 potje honing kost </a:t>
            </a:r>
            <a:r>
              <a:rPr lang="nl-NL" b="1" dirty="0" smtClean="0"/>
              <a:t>dus per stuk (directe kosten): </a:t>
            </a:r>
          </a:p>
          <a:p>
            <a:pPr marL="68580" indent="0">
              <a:buNone/>
            </a:pPr>
            <a:r>
              <a:rPr lang="nl-NL" dirty="0" smtClean="0"/>
              <a:t>250 stuks</a:t>
            </a:r>
            <a:br>
              <a:rPr lang="nl-NL" dirty="0" smtClean="0"/>
            </a:br>
            <a:r>
              <a:rPr lang="nl-NL" dirty="0" smtClean="0"/>
              <a:t>€ 500,- totale kosten</a:t>
            </a:r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dirty="0" smtClean="0"/>
              <a:t>500 / 250 = € 2,- </a:t>
            </a:r>
            <a:br>
              <a:rPr lang="nl-NL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€ </a:t>
            </a:r>
            <a:r>
              <a:rPr lang="nl-NL" b="1" dirty="0"/>
              <a:t>2,- per </a:t>
            </a:r>
            <a:r>
              <a:rPr lang="nl-NL" b="1" dirty="0" smtClean="0"/>
              <a:t>stuk </a:t>
            </a:r>
            <a:r>
              <a:rPr lang="nl-NL" b="1" dirty="0"/>
              <a:t>aan directe </a:t>
            </a:r>
            <a:r>
              <a:rPr lang="nl-NL" b="1" dirty="0" smtClean="0"/>
              <a:t>kosten</a:t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-----------------------------------------</a:t>
            </a:r>
            <a:r>
              <a:rPr lang="nl-NL" b="1" dirty="0"/>
              <a:t/>
            </a:r>
            <a:br>
              <a:rPr lang="nl-NL" b="1" dirty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indirecte </a:t>
            </a:r>
            <a:r>
              <a:rPr lang="nl-NL" b="1" dirty="0"/>
              <a:t>kosten + 10 </a:t>
            </a:r>
            <a:r>
              <a:rPr lang="nl-NL" b="1" dirty="0" smtClean="0"/>
              <a:t>% (opslagpercentage)</a:t>
            </a:r>
            <a:br>
              <a:rPr lang="nl-NL" b="1" dirty="0" smtClean="0"/>
            </a:br>
            <a:r>
              <a:rPr lang="nl-NL" b="1" dirty="0"/>
              <a:t/>
            </a:r>
            <a:br>
              <a:rPr lang="nl-NL" b="1" dirty="0"/>
            </a:br>
            <a:r>
              <a:rPr lang="nl-NL" dirty="0"/>
              <a:t>€ 2,- + 10 % (€0,20) = </a:t>
            </a:r>
            <a:r>
              <a:rPr lang="nl-NL" b="1" dirty="0" smtClean="0"/>
              <a:t>€2,20</a:t>
            </a:r>
          </a:p>
          <a:p>
            <a:pPr marL="68580" indent="0">
              <a:buNone/>
            </a:pPr>
            <a:endParaRPr lang="nl-NL" b="1" dirty="0"/>
          </a:p>
          <a:p>
            <a:pPr marL="68580" indent="0">
              <a:buNone/>
            </a:pPr>
            <a:r>
              <a:rPr lang="nl-NL" b="1" dirty="0" smtClean="0"/>
              <a:t>-----------------------------------------</a:t>
            </a:r>
            <a:br>
              <a:rPr lang="nl-NL" b="1" dirty="0" smtClean="0"/>
            </a:b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€</a:t>
            </a:r>
            <a:r>
              <a:rPr lang="nl-NL" b="1" dirty="0"/>
              <a:t>2,20 aan totale </a:t>
            </a:r>
            <a:r>
              <a:rPr lang="nl-NL" b="1" dirty="0" smtClean="0"/>
              <a:t>kosten per stuk </a:t>
            </a:r>
            <a:r>
              <a:rPr lang="nl-NL" b="1" dirty="0"/>
              <a:t>(integrale kostprijs)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3029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gaan we vandaag doen?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Uitleg over kostprijs &amp; verkoopprijs berekenen</a:t>
            </a:r>
          </a:p>
          <a:p>
            <a:r>
              <a:rPr lang="nl-NL" dirty="0" smtClean="0"/>
              <a:t>Opdracht </a:t>
            </a:r>
            <a:r>
              <a:rPr lang="nl-NL" dirty="0"/>
              <a:t>1</a:t>
            </a:r>
            <a:r>
              <a:rPr lang="nl-NL" dirty="0" smtClean="0"/>
              <a:t>B</a:t>
            </a:r>
            <a:r>
              <a:rPr lang="nl-NL" dirty="0" smtClean="0"/>
              <a:t>: berekenen van kostprijs &amp; verkoopprijs van jullie product.</a:t>
            </a:r>
          </a:p>
          <a:p>
            <a:pPr lvl="1"/>
            <a:r>
              <a:rPr lang="nl-NL" dirty="0" smtClean="0"/>
              <a:t>Individueel enkele opdrachten maken</a:t>
            </a:r>
          </a:p>
          <a:p>
            <a:pPr lvl="1"/>
            <a:r>
              <a:rPr lang="nl-NL" dirty="0" smtClean="0"/>
              <a:t>In jouw groep de kostprijs en verkoopprijs berekenen van jullie product.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3361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764704"/>
            <a:ext cx="7024744" cy="1143000"/>
          </a:xfrm>
        </p:spPr>
        <p:txBody>
          <a:bodyPr/>
          <a:lstStyle/>
          <a:p>
            <a:r>
              <a:rPr lang="nl-NL" dirty="0" smtClean="0"/>
              <a:t>Kostprijs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Voordat je de prijs bepaald voor jouw product moet je eerst weten hoeveel het kost om te maken.</a:t>
            </a:r>
          </a:p>
          <a:p>
            <a:r>
              <a:rPr lang="nl-NL" dirty="0" smtClean="0"/>
              <a:t>Je gaat de </a:t>
            </a:r>
            <a:r>
              <a:rPr lang="nl-NL" b="1" u="sng" dirty="0" smtClean="0"/>
              <a:t>kostprijs </a:t>
            </a:r>
            <a:r>
              <a:rPr lang="nl-NL" dirty="0" smtClean="0"/>
              <a:t>berekenen</a:t>
            </a:r>
          </a:p>
          <a:p>
            <a:r>
              <a:rPr lang="nl-NL" dirty="0" smtClean="0"/>
              <a:t>Kostprijs = </a:t>
            </a:r>
            <a:r>
              <a:rPr lang="nl-NL" i="1" dirty="0"/>
              <a:t>de optelsom van alle </a:t>
            </a:r>
            <a:r>
              <a:rPr lang="nl-NL" b="1" i="1" dirty="0"/>
              <a:t>noodzakelijke</a:t>
            </a:r>
            <a:r>
              <a:rPr lang="nl-NL" i="1" dirty="0"/>
              <a:t> kosten</a:t>
            </a:r>
            <a:r>
              <a:rPr lang="nl-NL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826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Voorbeeld: Kosten jampotje: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nl-NL" dirty="0" smtClean="0"/>
              <a:t>Voor 10 potjes jam heb je de volgende kosten:</a:t>
            </a:r>
          </a:p>
          <a:p>
            <a:r>
              <a:rPr lang="nl-NL" dirty="0" smtClean="0"/>
              <a:t>2 kilo appels:(2 euro per kilo) =		€</a:t>
            </a:r>
            <a:endParaRPr lang="nl-NL" dirty="0"/>
          </a:p>
          <a:p>
            <a:r>
              <a:rPr lang="nl-NL" dirty="0" smtClean="0"/>
              <a:t>500 gram geleisuiker (€1,50)=		€</a:t>
            </a:r>
          </a:p>
          <a:p>
            <a:r>
              <a:rPr lang="nl-NL" dirty="0"/>
              <a:t>5</a:t>
            </a:r>
            <a:r>
              <a:rPr lang="nl-NL" dirty="0" smtClean="0"/>
              <a:t> zakje vanillesuiker  (10 zakjes: €1) =	€</a:t>
            </a:r>
          </a:p>
          <a:p>
            <a:r>
              <a:rPr lang="nl-NL" dirty="0" smtClean="0"/>
              <a:t>Jampotje a €0,40 per stuk =		€</a:t>
            </a:r>
          </a:p>
          <a:p>
            <a:endParaRPr lang="nl-NL" dirty="0" smtClean="0"/>
          </a:p>
          <a:p>
            <a:r>
              <a:rPr lang="nl-NL" dirty="0" smtClean="0"/>
              <a:t>Totale kostprijs voor 10 potjes:	€</a:t>
            </a:r>
          </a:p>
          <a:p>
            <a:r>
              <a:rPr lang="nl-NL" dirty="0" smtClean="0"/>
              <a:t>Totale kostprijs voor 1 potje:	€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739814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024744" cy="1143000"/>
          </a:xfrm>
        </p:spPr>
        <p:txBody>
          <a:bodyPr/>
          <a:lstStyle/>
          <a:p>
            <a:r>
              <a:rPr lang="nl-NL" dirty="0" smtClean="0"/>
              <a:t>Directe en indirecte kosten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15616" y="1844824"/>
            <a:ext cx="6777317" cy="4104456"/>
          </a:xfrm>
        </p:spPr>
        <p:txBody>
          <a:bodyPr>
            <a:normAutofit/>
          </a:bodyPr>
          <a:lstStyle/>
          <a:p>
            <a:r>
              <a:rPr lang="nl-NL" dirty="0" smtClean="0"/>
              <a:t>Een aantal kosten kan je makkelijk berekenen. Bij de jam weet </a:t>
            </a:r>
            <a:r>
              <a:rPr lang="nl-NL" dirty="0"/>
              <a:t>je precies </a:t>
            </a:r>
            <a:r>
              <a:rPr lang="nl-NL" dirty="0" smtClean="0"/>
              <a:t>welke kosten je gemaakt hebt om de jam te maken. </a:t>
            </a:r>
            <a:r>
              <a:rPr lang="nl-NL" dirty="0"/>
              <a:t>Zulke kosten noem je </a:t>
            </a:r>
            <a:r>
              <a:rPr lang="nl-NL" b="1" dirty="0"/>
              <a:t>directe kosten</a:t>
            </a:r>
            <a:r>
              <a:rPr lang="nl-NL" dirty="0" smtClean="0"/>
              <a:t>.</a:t>
            </a:r>
          </a:p>
          <a:p>
            <a:r>
              <a:rPr lang="nl-NL" dirty="0" smtClean="0"/>
              <a:t>Er zijn ook </a:t>
            </a:r>
            <a:r>
              <a:rPr lang="nl-NL" b="1" dirty="0" smtClean="0"/>
              <a:t>indirecte kosten</a:t>
            </a:r>
            <a:r>
              <a:rPr lang="nl-NL" dirty="0" smtClean="0"/>
              <a:t>. De huur van de marktkraam om de jam te verkopen, de tasjes die je meegeeft, benzinekosten, etc. Deze kosten moeten ook meegenomen worden in de verkoopprijs. 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494331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Directe kosten &amp; indirecte kosten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nl-NL" dirty="0" smtClean="0"/>
          </a:p>
          <a:p>
            <a:pPr lvl="1"/>
            <a:r>
              <a:rPr lang="nl-NL" b="1" dirty="0" smtClean="0"/>
              <a:t>Directe kosten: </a:t>
            </a:r>
            <a:r>
              <a:rPr lang="nl-NL" b="1" i="1" dirty="0" smtClean="0"/>
              <a:t/>
            </a:r>
            <a:br>
              <a:rPr lang="nl-NL" b="1" i="1" dirty="0" smtClean="0"/>
            </a:br>
            <a:r>
              <a:rPr lang="nl-NL" i="1" dirty="0" smtClean="0"/>
              <a:t>Kosten die direct </a:t>
            </a:r>
            <a:r>
              <a:rPr lang="nl-NL" i="1" dirty="0"/>
              <a:t>aan één product toe te </a:t>
            </a:r>
            <a:r>
              <a:rPr lang="nl-NL" i="1" dirty="0" smtClean="0"/>
              <a:t>wijzen zijn.</a:t>
            </a:r>
            <a:endParaRPr lang="nl-NL" dirty="0" smtClean="0"/>
          </a:p>
          <a:p>
            <a:pPr lvl="1"/>
            <a:endParaRPr lang="nl-NL" dirty="0"/>
          </a:p>
          <a:p>
            <a:pPr lvl="1"/>
            <a:r>
              <a:rPr lang="nl-NL" b="1" dirty="0" smtClean="0"/>
              <a:t>Indirecte kosten:</a:t>
            </a:r>
            <a:r>
              <a:rPr lang="nl-NL" b="1" dirty="0"/>
              <a:t/>
            </a:r>
            <a:br>
              <a:rPr lang="nl-NL" b="1" dirty="0"/>
            </a:br>
            <a:r>
              <a:rPr lang="nl-NL" i="1" dirty="0" smtClean="0"/>
              <a:t>Kosten die je voor alle producten samen maakt.</a:t>
            </a:r>
            <a:endParaRPr lang="nl-NL" b="1" dirty="0" smtClean="0"/>
          </a:p>
        </p:txBody>
      </p:sp>
    </p:spTree>
    <p:extLst>
      <p:ext uri="{BB962C8B-B14F-4D97-AF65-F5344CB8AC3E}">
        <p14:creationId xmlns:p14="http://schemas.microsoft.com/office/powerpoint/2010/main" val="25783529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Hoe bereken je de indirecte kosten?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Huur marktkraam (per maand):		€ 60,-</a:t>
            </a:r>
            <a:endParaRPr lang="nl-NL" dirty="0"/>
          </a:p>
          <a:p>
            <a:r>
              <a:rPr lang="nl-NL" dirty="0" smtClean="0"/>
              <a:t>Gebruik apparatuur (per maand):		€ 30,-</a:t>
            </a:r>
          </a:p>
          <a:p>
            <a:r>
              <a:rPr lang="nl-NL" dirty="0" smtClean="0"/>
              <a:t>Benzinekosten (per maand):		</a:t>
            </a:r>
            <a:r>
              <a:rPr lang="nl-NL" u="sng" dirty="0" smtClean="0"/>
              <a:t>€ 10,-</a:t>
            </a:r>
          </a:p>
          <a:p>
            <a:pPr marL="68580" indent="0">
              <a:buNone/>
            </a:pPr>
            <a:r>
              <a:rPr lang="nl-NL" b="1" dirty="0" smtClean="0"/>
              <a:t>Totale indirecte kosten per maand:		€ 100,-</a:t>
            </a:r>
          </a:p>
          <a:p>
            <a:pPr marL="68580" indent="0">
              <a:buNone/>
            </a:pPr>
            <a:endParaRPr lang="nl-NL" dirty="0"/>
          </a:p>
          <a:p>
            <a:pPr marL="68580" indent="0">
              <a:buNone/>
            </a:pPr>
            <a:r>
              <a:rPr lang="nl-NL" dirty="0" smtClean="0"/>
              <a:t>Stel dat je in totaal per maand 1000 potjes jam maakt a 1 euro:</a:t>
            </a:r>
          </a:p>
          <a:p>
            <a:pPr marL="68580" indent="0">
              <a:buNone/>
            </a:pPr>
            <a:r>
              <a:rPr lang="nl-NL" b="1" dirty="0" smtClean="0"/>
              <a:t>Totale directe kosten per maand:		</a:t>
            </a:r>
            <a:r>
              <a:rPr lang="nl-NL" b="1" u="sng" dirty="0" smtClean="0"/>
              <a:t>€ 1000</a:t>
            </a:r>
            <a:br>
              <a:rPr lang="nl-NL" b="1" u="sng" dirty="0" smtClean="0"/>
            </a:br>
            <a:endParaRPr lang="nl-NL" b="1" u="sng" dirty="0" smtClean="0"/>
          </a:p>
          <a:p>
            <a:pPr marL="68580" indent="0">
              <a:buNone/>
            </a:pPr>
            <a:r>
              <a:rPr lang="nl-NL" b="1" dirty="0" smtClean="0"/>
              <a:t>Dan zijn je totale kosten per maand: 	€ 1100</a:t>
            </a:r>
          </a:p>
          <a:p>
            <a:pPr marL="68580" indent="0">
              <a:buNone/>
            </a:pP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 smtClean="0"/>
              <a:t>Hoeveel kost het nu om 1 jampotje te maken?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99171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87624" y="476672"/>
            <a:ext cx="7024744" cy="1143000"/>
          </a:xfrm>
        </p:spPr>
        <p:txBody>
          <a:bodyPr/>
          <a:lstStyle/>
          <a:p>
            <a:r>
              <a:rPr lang="nl-NL" dirty="0" smtClean="0"/>
              <a:t>Integrale kostprijs: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43608" y="1340768"/>
            <a:ext cx="6777317" cy="4680520"/>
          </a:xfrm>
        </p:spPr>
        <p:txBody>
          <a:bodyPr>
            <a:normAutofit/>
          </a:bodyPr>
          <a:lstStyle/>
          <a:p>
            <a:pPr lvl="1"/>
            <a:endParaRPr lang="nl-NL" dirty="0" smtClean="0"/>
          </a:p>
          <a:p>
            <a:pPr lvl="2"/>
            <a:endParaRPr lang="nl-NL" dirty="0"/>
          </a:p>
        </p:txBody>
      </p:sp>
      <p:sp>
        <p:nvSpPr>
          <p:cNvPr id="6" name="Tijdelijke aanduiding voor inhoud 2"/>
          <p:cNvSpPr txBox="1">
            <a:spLocks/>
          </p:cNvSpPr>
          <p:nvPr/>
        </p:nvSpPr>
        <p:spPr>
          <a:xfrm>
            <a:off x="1043608" y="1844824"/>
            <a:ext cx="6777317" cy="39604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Font typeface="Wingdings 2" pitchFamily="18" charset="2"/>
              <a:buNone/>
            </a:pPr>
            <a:r>
              <a:rPr lang="nl-NL" dirty="0" smtClean="0"/>
              <a:t>Totale indirecte kosten per maand:	€ 100,-</a:t>
            </a:r>
          </a:p>
          <a:p>
            <a:pPr marL="68580" indent="0">
              <a:buFont typeface="Wingdings 2" pitchFamily="18" charset="2"/>
              <a:buNone/>
            </a:pPr>
            <a:endParaRPr lang="nl-NL" dirty="0" smtClean="0"/>
          </a:p>
          <a:p>
            <a:pPr marL="68580" indent="0">
              <a:buFont typeface="Wingdings 2" pitchFamily="18" charset="2"/>
              <a:buNone/>
            </a:pPr>
            <a:r>
              <a:rPr lang="nl-NL" dirty="0" smtClean="0"/>
              <a:t>Totale directe kosten per maand:	</a:t>
            </a:r>
            <a:r>
              <a:rPr lang="nl-NL" u="sng" dirty="0" smtClean="0"/>
              <a:t>€ 1000</a:t>
            </a:r>
            <a:br>
              <a:rPr lang="nl-NL" u="sng" dirty="0" smtClean="0"/>
            </a:br>
            <a:endParaRPr lang="nl-NL" u="sng" dirty="0" smtClean="0"/>
          </a:p>
          <a:p>
            <a:pPr marL="68580" indent="0">
              <a:buFont typeface="Wingdings 2" pitchFamily="18" charset="2"/>
              <a:buNone/>
            </a:pPr>
            <a:r>
              <a:rPr lang="nl-NL" b="1" dirty="0" smtClean="0"/>
              <a:t>Totale kosten per maand: 		€ 1100</a:t>
            </a:r>
          </a:p>
          <a:p>
            <a:pPr marL="68580" indent="0">
              <a:buFont typeface="Wingdings 2" pitchFamily="18" charset="2"/>
              <a:buNone/>
            </a:pPr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dirty="0" smtClean="0"/>
              <a:t>De directe + indirecte kosten bij elkaar noemen we de </a:t>
            </a:r>
            <a:r>
              <a:rPr lang="nl-NL" b="1" dirty="0" smtClean="0"/>
              <a:t>integrale kostprijs</a:t>
            </a:r>
          </a:p>
          <a:p>
            <a:pPr marL="68580" indent="0">
              <a:buFont typeface="Wingdings 2" pitchFamily="18" charset="2"/>
              <a:buNone/>
            </a:pPr>
            <a:endParaRPr lang="nl-NL" b="1" dirty="0"/>
          </a:p>
          <a:p>
            <a:pPr marL="68580" indent="0">
              <a:buNone/>
            </a:pPr>
            <a:r>
              <a:rPr lang="nl-NL" b="1" dirty="0" smtClean="0"/>
              <a:t>Integrale kostprijs: </a:t>
            </a:r>
            <a:br>
              <a:rPr lang="nl-NL" b="1" dirty="0" smtClean="0"/>
            </a:br>
            <a:r>
              <a:rPr lang="nl-NL" dirty="0" smtClean="0"/>
              <a:t>De </a:t>
            </a:r>
            <a:r>
              <a:rPr lang="nl-NL" dirty="0"/>
              <a:t>optelsom van alle noodzakelijke kosten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41504645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24744" cy="1143000"/>
          </a:xfrm>
        </p:spPr>
        <p:txBody>
          <a:bodyPr/>
          <a:lstStyle/>
          <a:p>
            <a:r>
              <a:rPr lang="nl-NL" dirty="0" smtClean="0"/>
              <a:t>Opslagpercentage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nl-NL" dirty="0" smtClean="0"/>
              <a:t>Nu zijn we er vanuit gegaan dat we maar </a:t>
            </a:r>
            <a:br>
              <a:rPr lang="nl-NL" dirty="0" smtClean="0"/>
            </a:br>
            <a:r>
              <a:rPr lang="nl-NL" b="1" dirty="0" smtClean="0"/>
              <a:t>1 product </a:t>
            </a:r>
            <a:r>
              <a:rPr lang="nl-NL" dirty="0" smtClean="0"/>
              <a:t>verkopen op de markt en dan is het </a:t>
            </a:r>
            <a:r>
              <a:rPr lang="nl-NL" b="1" dirty="0" smtClean="0"/>
              <a:t>makkelijk</a:t>
            </a:r>
            <a:r>
              <a:rPr lang="nl-NL" dirty="0" smtClean="0"/>
              <a:t> te berekenen hoeveel de kosten zijn voor 1 product. </a:t>
            </a:r>
            <a:br>
              <a:rPr lang="nl-NL" dirty="0" smtClean="0"/>
            </a:br>
            <a:endParaRPr lang="nl-NL" dirty="0" smtClean="0"/>
          </a:p>
          <a:p>
            <a:pPr marL="68580" indent="0">
              <a:buNone/>
            </a:pPr>
            <a:r>
              <a:rPr lang="nl-NL" dirty="0" smtClean="0"/>
              <a:t>Maar wat als we </a:t>
            </a:r>
            <a:r>
              <a:rPr lang="nl-NL" b="1" dirty="0" smtClean="0"/>
              <a:t>meerdere producten </a:t>
            </a:r>
            <a:r>
              <a:rPr lang="nl-NL" dirty="0" smtClean="0"/>
              <a:t>maken?? Hoe bereken je dan de kostprijs?</a:t>
            </a:r>
          </a:p>
          <a:p>
            <a:pPr marL="6858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40806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313</TotalTime>
  <Words>245</Words>
  <Application>Microsoft Office PowerPoint</Application>
  <PresentationFormat>Diavoorstelling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Wingdings 2</vt:lpstr>
      <vt:lpstr>Wingdings 3</vt:lpstr>
      <vt:lpstr>Ion</vt:lpstr>
      <vt:lpstr>Kostprijs &amp; verkoopprijs</vt:lpstr>
      <vt:lpstr>Wat gaan we vandaag doen?</vt:lpstr>
      <vt:lpstr>Kostprijs</vt:lpstr>
      <vt:lpstr>Voorbeeld: Kosten jampotje:</vt:lpstr>
      <vt:lpstr>Directe en indirecte kosten</vt:lpstr>
      <vt:lpstr>Directe kosten &amp; indirecte kosten</vt:lpstr>
      <vt:lpstr>Hoe bereken je de indirecte kosten?</vt:lpstr>
      <vt:lpstr>Integrale kostprijs:</vt:lpstr>
      <vt:lpstr>Opslagpercentage</vt:lpstr>
      <vt:lpstr>Opslagpercentage</vt:lpstr>
      <vt:lpstr>Opslagpercentage per product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2: Product-ontwikkeling</dc:title>
  <dc:creator>Coen van Wetering</dc:creator>
  <cp:lastModifiedBy>Dongen, Chantalle van</cp:lastModifiedBy>
  <cp:revision>24</cp:revision>
  <dcterms:created xsi:type="dcterms:W3CDTF">2013-10-17T09:26:55Z</dcterms:created>
  <dcterms:modified xsi:type="dcterms:W3CDTF">2019-08-29T07:41:52Z</dcterms:modified>
</cp:coreProperties>
</file>